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1190" r:id="rId5"/>
    <p:sldId id="1191" r:id="rId6"/>
    <p:sldId id="1237" r:id="rId7"/>
    <p:sldId id="1236" r:id="rId8"/>
    <p:sldId id="1238" r:id="rId9"/>
    <p:sldId id="296" r:id="rId10"/>
    <p:sldId id="1239" r:id="rId11"/>
    <p:sldId id="1174" r:id="rId12"/>
    <p:sldId id="1240" r:id="rId13"/>
    <p:sldId id="1241" r:id="rId14"/>
    <p:sldId id="1242" r:id="rId15"/>
    <p:sldId id="1234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9"/>
    <a:srgbClr val="1918E8"/>
    <a:srgbClr val="DEE0F9"/>
    <a:srgbClr val="5C5BF8"/>
    <a:srgbClr val="F0F1FE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/>
    <p:restoredTop sz="94620"/>
  </p:normalViewPr>
  <p:slideViewPr>
    <p:cSldViewPr snapToGrid="0" snapToObjects="1">
      <p:cViewPr varScale="1">
        <p:scale>
          <a:sx n="93" d="100"/>
          <a:sy n="93" d="100"/>
        </p:scale>
        <p:origin x="104" y="124"/>
      </p:cViewPr>
      <p:guideLst>
        <p:guide orient="horz"/>
        <p:guide pos="7732"/>
        <p:guide orient="horz" pos="4320"/>
        <p:guide orient="horz" pos="1680"/>
        <p:guide orient="horz" pos="623"/>
        <p:guide orient="horz" pos="346"/>
        <p:guide orient="horz" pos="4111"/>
        <p:guide pos="67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86551"/>
            <a:ext cx="12192000" cy="482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GIF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0895" y="4166870"/>
            <a:ext cx="666623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Superviso</a:t>
            </a:r>
            <a:r>
              <a:rPr kumimoji="1" 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r:TAO TAN</a:t>
            </a:r>
            <a:endParaRPr kumimoji="1" 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Student/Presenter:WangR</a:t>
            </a:r>
            <a:r>
              <a:rPr kumimoji="1" 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ongsheng</a:t>
            </a:r>
            <a:endParaRPr kumimoji="1" 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2022.10.27</a:t>
            </a:r>
            <a:endParaRPr kumimoji="1" 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undraw_coffee_break_h3u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540" y="3350260"/>
            <a:ext cx="4835525" cy="2835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乳腺图像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配准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6470" y="4982845"/>
            <a:ext cx="1101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在乳腺的筛查中，多使用仪器进行胸部三维照射，后期医生结合经验进行筛查建议。在通常情况下利用</a:t>
            </a:r>
            <a:r>
              <a:rPr lang="en-US" altLang="zh-CN"/>
              <a:t>3D</a:t>
            </a:r>
            <a:r>
              <a:rPr lang="zh-CN" altLang="en-US"/>
              <a:t>信息可以获得比</a:t>
            </a:r>
            <a:r>
              <a:rPr lang="en-US" altLang="zh-CN"/>
              <a:t>2D</a:t>
            </a:r>
            <a:r>
              <a:rPr lang="zh-CN" altLang="en-US"/>
              <a:t>更为直观的内容。因此在胸腺方面利用仪器拍摄的</a:t>
            </a:r>
            <a:r>
              <a:rPr lang="en-US" altLang="zh-CN"/>
              <a:t>2D</a:t>
            </a:r>
            <a:r>
              <a:rPr lang="zh-CN" altLang="en-US"/>
              <a:t>信息配准成</a:t>
            </a:r>
            <a:r>
              <a:rPr lang="en-US" altLang="zh-CN"/>
              <a:t>3D</a:t>
            </a:r>
            <a:r>
              <a:rPr lang="zh-CN" altLang="en-US"/>
              <a:t>具有非常重大的</a:t>
            </a:r>
            <a:r>
              <a:rPr lang="zh-CN" altLang="en-US"/>
              <a:t>意义。</a:t>
            </a:r>
            <a:endParaRPr lang="zh-CN" altLang="en-US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5428615" y="946785"/>
            <a:ext cx="6375400" cy="3934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" y="1066165"/>
            <a:ext cx="4650740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乳腺图像配准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4580" y="1055370"/>
            <a:ext cx="5852160" cy="438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30910" y="4917440"/>
            <a:ext cx="10883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目前，已经利用基于传统方式（如刚性配准、非刚性配准等）的实验配准工作。基于</a:t>
            </a:r>
            <a:r>
              <a:rPr lang="en-US" altLang="zh-CN"/>
              <a:t>Affine</a:t>
            </a:r>
            <a:r>
              <a:rPr lang="zh-CN" altLang="en-US"/>
              <a:t>方法的配准方法是传统方法中比较经典的方法。</a:t>
            </a:r>
            <a:r>
              <a:rPr lang="en-US" altLang="zh-CN"/>
              <a:t>Affine</a:t>
            </a:r>
            <a:r>
              <a:rPr lang="zh-CN" altLang="en-US"/>
              <a:t>包括平移（Translation）、缩放（Scale）、翻转（Flip）、旋转（Rotation）和剪切（Shear）等中的配准策略融合。</a:t>
            </a:r>
            <a:endParaRPr lang="zh-CN" altLang="en-US"/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7118350" y="1657350"/>
            <a:ext cx="4305300" cy="2966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乳腺图像配准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4740" y="1183005"/>
            <a:ext cx="10883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传统的图像配准方法虽然具有重要的意义，但是</a:t>
            </a:r>
            <a:r>
              <a:rPr lang="zh-CN" altLang="en-US">
                <a:sym typeface="+mn-ea"/>
              </a:rPr>
              <a:t>近些年</a:t>
            </a:r>
            <a:r>
              <a:rPr lang="zh-CN" altLang="en-US"/>
              <a:t>随着深度学习爆火，它被利用在医学图像配准上的有效性也得到了验证。基于深度学习方法的图像配准可以是基于监督学习和无监督学习的。监督学习需要基于医生大量的先验知识进行标注，工作量巨大。相反，采取无监督方法进行配准，网络学习收敛速度快，不需要标注等具有更大的发展</a:t>
            </a:r>
            <a:r>
              <a:rPr lang="zh-CN" altLang="en-US"/>
              <a:t>空间。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2381885"/>
            <a:ext cx="6309995" cy="3902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48905" y="3478530"/>
            <a:ext cx="4229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融合更多语义信息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进行无监督学习在乳腺图像配准</a:t>
            </a:r>
            <a:r>
              <a:rPr lang="zh-CN" altLang="en-US">
                <a:sym typeface="+mn-ea"/>
              </a:rPr>
              <a:t>的工作是下一步研究的重点。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ndraw_coffee_break_h3u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5445" y="3943985"/>
            <a:ext cx="4186555" cy="245554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74615" y="2673985"/>
            <a:ext cx="3790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4000" b="1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感谢倾听！</a:t>
            </a:r>
            <a:endParaRPr lang="zh-CN" altLang="en-US" sz="4000" b="1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698500" y="151130"/>
            <a:ext cx="1093470" cy="1130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3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19805" y="2264410"/>
            <a:ext cx="5811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165DFF"/>
                </a:solidFill>
                <a:ea typeface="+mn-lt"/>
                <a:sym typeface="+mn-ea"/>
              </a:rPr>
              <a:t>核酸自测试剂检测</a:t>
            </a:r>
            <a:endParaRPr lang="zh-CN" altLang="en-US" sz="3600" b="1">
              <a:ea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ea typeface="+mn-lt"/>
              </a:rPr>
              <a:t>乳腺中的图像配准</a:t>
            </a:r>
            <a:endParaRPr lang="zh-CN" altLang="en-US" sz="3600">
              <a:ea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264285"/>
            <a:ext cx="9186545" cy="3975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33905" y="5384165"/>
            <a:ext cx="776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https://github.com/ShanghaiITVolunteer/AntigenWechatBot/issues/44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846310" y="1379220"/>
            <a:ext cx="1878330" cy="985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730105" y="1249680"/>
            <a:ext cx="2165350" cy="4066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8480" y="1250315"/>
            <a:ext cx="6221095" cy="1296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5780" y="2699385"/>
            <a:ext cx="6243320" cy="3653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34695" y="3730625"/>
            <a:ext cx="2927985" cy="1786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074795" y="2933700"/>
            <a:ext cx="2543810" cy="3380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右箭头 2"/>
          <p:cNvSpPr/>
          <p:nvPr/>
        </p:nvSpPr>
        <p:spPr>
          <a:xfrm>
            <a:off x="6962775" y="2093595"/>
            <a:ext cx="2574290" cy="923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04290" y="3123565"/>
            <a:ext cx="2140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核酸结果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9680" y="1725295"/>
            <a:ext cx="501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个人基本信息：姓名、性别、年龄、房间号</a:t>
            </a: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0141585" y="1554480"/>
            <a:ext cx="1177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社区核酸</a:t>
            </a:r>
            <a:endParaRPr lang="zh-CN" altLang="en-US"/>
          </a:p>
          <a:p>
            <a:r>
              <a:rPr lang="zh-CN" altLang="en-US"/>
              <a:t>结果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251440" y="2478405"/>
            <a:ext cx="1040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街道核酸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283190" y="3491865"/>
            <a:ext cx="1058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市区核酸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83190" y="4505325"/>
            <a:ext cx="985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省部核酸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990715" y="5464175"/>
            <a:ext cx="4904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基层组织核酸信息登记信息</a:t>
            </a:r>
            <a:r>
              <a:rPr lang="zh-CN" altLang="en-US"/>
              <a:t>耗时耗力，各阶段对于自测核酸结果管理繁杂。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1220" y="1235710"/>
            <a:ext cx="7402830" cy="4703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1144905"/>
            <a:ext cx="7875905" cy="4770755"/>
          </a:xfrm>
          <a:prstGeom prst="rect">
            <a:avLst/>
          </a:prstGeom>
        </p:spPr>
      </p:pic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8684260" y="1485265"/>
            <a:ext cx="2092325" cy="4453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4514850" y="299085"/>
            <a:ext cx="4169410" cy="5929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836660" y="386715"/>
            <a:ext cx="3223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自测</a:t>
            </a:r>
            <a:r>
              <a:rPr lang="zh-CN" altLang="en-US"/>
              <a:t>试剂结果融合检测</a:t>
            </a:r>
            <a:r>
              <a:rPr lang="en-US" altLang="zh-CN"/>
              <a:t>+</a:t>
            </a:r>
            <a:r>
              <a:rPr lang="zh-CN" altLang="en-US"/>
              <a:t>阈值分割两阶段</a:t>
            </a:r>
            <a:r>
              <a:rPr lang="zh-CN" altLang="en-US"/>
              <a:t>过程。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新问题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3935" y="1475105"/>
            <a:ext cx="10264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核酸自测试剂必须保持正向放置，鲁棒性</a:t>
            </a:r>
            <a:r>
              <a:rPr lang="zh-CN" altLang="en-US"/>
              <a:t>差；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模型加载缓慢，模型参数和计算量大，不利于多端</a:t>
            </a:r>
            <a:r>
              <a:rPr lang="zh-CN" altLang="en-US"/>
              <a:t>部署；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检测区域融合更多不确定的因素信息，导致在复杂环境或者低分辨率图片上识别效果</a:t>
            </a:r>
            <a:r>
              <a:rPr lang="zh-CN" altLang="en-US"/>
              <a:t>差。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61085" y="2404110"/>
            <a:ext cx="2009775" cy="3716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3136900" y="2404110"/>
            <a:ext cx="2009775" cy="3716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845" y="1210945"/>
            <a:ext cx="5876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整合清洗了所有数据，并以矩形框和点标注，融合更多区域语义信息；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基于旋转框和矩形框训练，重新设计了整个模型</a:t>
            </a:r>
            <a:r>
              <a:rPr lang="zh-CN" altLang="en-US"/>
              <a:t>结构：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375" y="109855"/>
            <a:ext cx="2614295" cy="2320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40" y="109855"/>
            <a:ext cx="2386330" cy="232219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97790" y="2224405"/>
            <a:ext cx="2467610" cy="3684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2796540" y="2224405"/>
            <a:ext cx="2448560" cy="3683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5476240" y="2575560"/>
            <a:ext cx="2447290" cy="372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6"/>
          <a:stretch>
            <a:fillRect/>
          </a:stretch>
        </p:blipFill>
        <p:spPr>
          <a:xfrm>
            <a:off x="8154670" y="2575560"/>
            <a:ext cx="2454910" cy="3726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0732135" y="2575560"/>
            <a:ext cx="136652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目前我们设计的模型在参数量和计算量上仅为之前的</a:t>
            </a:r>
            <a:r>
              <a:rPr lang="en-US" altLang="zh-CN">
                <a:solidFill>
                  <a:srgbClr val="FF0000"/>
                </a:solidFill>
              </a:rPr>
              <a:t>1/50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模型大小由原来的</a:t>
            </a:r>
            <a:r>
              <a:rPr lang="en-US" altLang="zh-CN">
                <a:solidFill>
                  <a:srgbClr val="FF0000"/>
                </a:solidFill>
              </a:rPr>
              <a:t>14.8MB</a:t>
            </a:r>
            <a:r>
              <a:rPr lang="zh-CN" altLang="en-US">
                <a:solidFill>
                  <a:srgbClr val="FF0000"/>
                </a:solidFill>
              </a:rPr>
              <a:t>降低至</a:t>
            </a:r>
            <a:r>
              <a:rPr lang="en-US" altLang="zh-CN">
                <a:solidFill>
                  <a:srgbClr val="FF0000"/>
                </a:solidFill>
              </a:rPr>
              <a:t>2.04MB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zh-CN" altLang="en-US"/>
          </a:p>
          <a:p>
            <a:r>
              <a:rPr lang="zh-CN" altLang="en-US"/>
              <a:t>模型不需要</a:t>
            </a:r>
            <a:r>
              <a:rPr lang="zh-CN" altLang="en-US">
                <a:solidFill>
                  <a:srgbClr val="FF0000"/>
                </a:solidFill>
              </a:rPr>
              <a:t>额外信息</a:t>
            </a:r>
            <a:r>
              <a:rPr lang="zh-CN" altLang="en-US"/>
              <a:t>判断核酸结果</a:t>
            </a:r>
            <a:r>
              <a:rPr lang="zh-CN" altLang="en-US"/>
              <a:t>区域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698500" y="151130"/>
            <a:ext cx="1093470" cy="1130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165D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8890" y="443865"/>
            <a:ext cx="463550" cy="545465"/>
            <a:chOff x="0" y="823811"/>
            <a:chExt cx="355196" cy="673460"/>
          </a:xfrm>
          <a:solidFill>
            <a:srgbClr val="165DFF"/>
          </a:solidFill>
        </p:grpSpPr>
        <p:sp>
          <p:nvSpPr>
            <p:cNvPr id="3" name="Rectangle 1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 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rgbClr val="165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38220" y="2436495"/>
            <a:ext cx="5811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ea typeface="+mn-lt"/>
                <a:sym typeface="+mn-ea"/>
              </a:rPr>
              <a:t>核酸自测试剂检测</a:t>
            </a:r>
            <a:endParaRPr lang="zh-CN" altLang="en-US" sz="3600" b="1" dirty="0">
              <a:solidFill>
                <a:srgbClr val="165DFF"/>
              </a:solidFill>
              <a:ea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165DFF"/>
                </a:solidFill>
                <a:ea typeface="+mn-lt"/>
                <a:sym typeface="+mn-ea"/>
              </a:rPr>
              <a:t>乳腺中的图像</a:t>
            </a:r>
            <a:r>
              <a:rPr lang="zh-CN" altLang="en-US" sz="3600" b="1" dirty="0">
                <a:solidFill>
                  <a:srgbClr val="165DFF"/>
                </a:solidFill>
                <a:ea typeface="+mn-lt"/>
                <a:sym typeface="+mn-ea"/>
              </a:rPr>
              <a:t>配准</a:t>
            </a:r>
            <a:endParaRPr lang="zh-CN" altLang="en-US" sz="3600" b="1" dirty="0">
              <a:solidFill>
                <a:srgbClr val="165DFF"/>
              </a:solidFill>
              <a:ea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医学图像</a:t>
            </a: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配准</a:t>
            </a:r>
            <a:endParaRPr lang="zh-CN" altLang="en-US" sz="3400" b="1" dirty="0">
              <a:solidFill>
                <a:srgbClr val="0300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995045" y="2282190"/>
            <a:ext cx="7115175" cy="2180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95045" y="1303655"/>
            <a:ext cx="11010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配准最开始多应用于遥感，用于衡量地理信息变化的比较。近些年来，随着医学生物技术的发展，包含更多信息的医学图片被捕捉到。利用医学图像配准技术可以对不同模态、相同病人不同时期、不同病人等的医学图像检测结果进行配准，从而利用计算机做辅助</a:t>
            </a:r>
            <a:r>
              <a:rPr lang="zh-CN" altLang="en-US"/>
              <a:t>诊疗。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95375" y="4436745"/>
            <a:ext cx="1091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乳腺癌一直成为影响全球女性健康的最大杀手之一，早发现早治疗早已经成为医学治疗中的共识。利用乳腺</a:t>
            </a:r>
            <a:r>
              <a:rPr lang="zh-CN" altLang="en-US"/>
              <a:t>图像筛查和辅助诊疗是一个非常有意义的</a:t>
            </a:r>
            <a:r>
              <a:rPr lang="zh-CN" altLang="en-US"/>
              <a:t>工作。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364,&quot;width&quot;:13164}"/>
</p:tagLst>
</file>

<file path=ppt/tags/tag2.xml><?xml version="1.0" encoding="utf-8"?>
<p:tagLst xmlns:p="http://schemas.openxmlformats.org/presentationml/2006/main">
  <p:tag name="KSO_WPP_MARK_KEY" val="0cc32bb8-981e-426e-b91f-1e8481e432ef"/>
  <p:tag name="COMMONDATA" val="eyJoZGlkIjoiYzVlY2Y0YzZkYWYzNzA2YzFkODE0ZTMyNGM0MmJjMmMifQ=="/>
</p:tagLst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WPS 演示</Application>
  <PresentationFormat>宽屏</PresentationFormat>
  <Paragraphs>78</Paragraphs>
  <Slides>13</Slides>
  <Notes>4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-apple-system</vt:lpstr>
      <vt:lpstr>Segoe Print</vt:lpstr>
      <vt:lpstr>Arial Unicode MS</vt:lpstr>
      <vt:lpstr>等线</vt:lpstr>
      <vt:lpstr>等线 Light</vt:lpstr>
      <vt:lpstr>Calibri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王荣胜</cp:lastModifiedBy>
  <cp:revision>716</cp:revision>
  <dcterms:created xsi:type="dcterms:W3CDTF">2020-08-18T06:37:00Z</dcterms:created>
  <dcterms:modified xsi:type="dcterms:W3CDTF">2022-10-28T02:01:39Z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5416CA4373554DEE8A5B821D03B504AD</vt:lpwstr>
  </property>
</Properties>
</file>